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81" r:id="rId4"/>
    <p:sldId id="280" r:id="rId5"/>
    <p:sldId id="258" r:id="rId6"/>
    <p:sldId id="274" r:id="rId7"/>
    <p:sldId id="259" r:id="rId8"/>
    <p:sldId id="275" r:id="rId9"/>
    <p:sldId id="260" r:id="rId10"/>
    <p:sldId id="261" r:id="rId11"/>
    <p:sldId id="276" r:id="rId12"/>
    <p:sldId id="262" r:id="rId13"/>
    <p:sldId id="263" r:id="rId14"/>
    <p:sldId id="277" r:id="rId15"/>
    <p:sldId id="264" r:id="rId16"/>
    <p:sldId id="265" r:id="rId17"/>
    <p:sldId id="278" r:id="rId18"/>
    <p:sldId id="266" r:id="rId19"/>
    <p:sldId id="272" r:id="rId20"/>
    <p:sldId id="267" r:id="rId21"/>
    <p:sldId id="268" r:id="rId22"/>
    <p:sldId id="269" r:id="rId23"/>
    <p:sldId id="270" r:id="rId24"/>
    <p:sldId id="279" r:id="rId25"/>
    <p:sldId id="271" r:id="rId26"/>
    <p:sldId id="273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4"/>
    <p:restoredTop sz="94540"/>
  </p:normalViewPr>
  <p:slideViewPr>
    <p:cSldViewPr snapToGrid="0" snapToObjects="1">
      <p:cViewPr varScale="1">
        <p:scale>
          <a:sx n="97" d="100"/>
          <a:sy n="97" d="100"/>
        </p:scale>
        <p:origin x="216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XQTL analyses - 181026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30" name="Google Shape;130;p18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XQTL_LEV: F3 L3_n200</a:t>
            </a: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011335"/>
            <a:ext cx="10587037" cy="570458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9748991" y="1096196"/>
            <a:ext cx="16476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XQTL_LEV_R1.1</a:t>
            </a:r>
            <a:endParaRPr/>
          </a:p>
        </p:txBody>
      </p:sp>
      <p:sp>
        <p:nvSpPr>
          <p:cNvPr id="133" name="Google Shape;133;p18"/>
          <p:cNvSpPr txBox="1"/>
          <p:nvPr/>
        </p:nvSpPr>
        <p:spPr>
          <a:xfrm>
            <a:off x="9748991" y="2527352"/>
            <a:ext cx="16476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XQTL_LEV_R1.2</a:t>
            </a:r>
            <a:endParaRPr/>
          </a:p>
        </p:txBody>
      </p:sp>
      <p:sp>
        <p:nvSpPr>
          <p:cNvPr id="134" name="Google Shape;134;p18"/>
          <p:cNvSpPr txBox="1"/>
          <p:nvPr/>
        </p:nvSpPr>
        <p:spPr>
          <a:xfrm>
            <a:off x="9923718" y="3969097"/>
            <a:ext cx="14729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XQTL_LEV_R2</a:t>
            </a:r>
            <a:endParaRPr/>
          </a:p>
        </p:txBody>
      </p:sp>
      <p:sp>
        <p:nvSpPr>
          <p:cNvPr id="135" name="Google Shape;135;p18"/>
          <p:cNvSpPr txBox="1"/>
          <p:nvPr/>
        </p:nvSpPr>
        <p:spPr>
          <a:xfrm>
            <a:off x="9923720" y="5377601"/>
            <a:ext cx="14729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XQTL_LEV_R3</a:t>
            </a:r>
            <a:endParaRPr/>
          </a:p>
        </p:txBody>
      </p:sp>
      <p:sp>
        <p:nvSpPr>
          <p:cNvPr id="136" name="Google Shape;136;p18"/>
          <p:cNvSpPr txBox="1"/>
          <p:nvPr/>
        </p:nvSpPr>
        <p:spPr>
          <a:xfrm>
            <a:off x="0" y="6488668"/>
            <a:ext cx="4532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Fst scale of bottom two plots is different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DBDB7E-CC63-3F4E-90C7-1C8DD2F0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1" y="0"/>
            <a:ext cx="4144589" cy="42507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EEF17F-B796-0D43-BB6D-B39C59EAE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91" y="4385638"/>
            <a:ext cx="4357844" cy="4429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71118C-B526-EC4D-959B-729D2D627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091" y="0"/>
            <a:ext cx="4144277" cy="4250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9E73D8-5F0B-D24B-8870-4B5C03F31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368" y="1"/>
            <a:ext cx="4282899" cy="438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49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9325" y="5337704"/>
            <a:ext cx="2105025" cy="152029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5905500" y="6311900"/>
            <a:ext cx="355282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#Rep1.1	Rep1.2	Rep2	Rep3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#V13	V27	V39	V49</a:t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751" y="1382960"/>
            <a:ext cx="8791574" cy="486147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XQTL_LEV: F3 L3_n200 – pairwise between replicates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52" name="Google Shape;152;p20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XQTL_IVM: F3 L3_n200</a:t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225550"/>
            <a:ext cx="10821275" cy="579863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9969126" y="1299392"/>
            <a:ext cx="16925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XQTL_IVM_R1.1</a:t>
            </a: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9969126" y="2730548"/>
            <a:ext cx="16925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XQTL_IVM_R1.2</a:t>
            </a:r>
            <a:endParaRPr/>
          </a:p>
        </p:txBody>
      </p:sp>
      <p:sp>
        <p:nvSpPr>
          <p:cNvPr id="156" name="Google Shape;156;p20"/>
          <p:cNvSpPr txBox="1"/>
          <p:nvPr/>
        </p:nvSpPr>
        <p:spPr>
          <a:xfrm>
            <a:off x="10143853" y="4172293"/>
            <a:ext cx="15178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XQTL_IVM_R2</a:t>
            </a:r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10093056" y="5648529"/>
            <a:ext cx="15178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XQTL_IVM_R3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4C7B2-44E5-8945-8BEF-8789D673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73F71-21F4-4B4F-A474-263899E0D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B916E-7985-034F-AEB1-52080048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6" y="0"/>
            <a:ext cx="3992892" cy="4088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8FEFF0-D8CA-F943-8138-757BFE8E7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6" y="4088674"/>
            <a:ext cx="4021325" cy="4105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A52613-2081-5B4F-A939-61FE6ECF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081" y="1"/>
            <a:ext cx="4004619" cy="4088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D6879B-2E6E-7643-AC47-3F66283BA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182" y="0"/>
            <a:ext cx="3974766" cy="408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0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64" name="Google Shape;16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090"/>
            <a:ext cx="9634537" cy="531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9325" y="5337704"/>
            <a:ext cx="2105025" cy="152029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XQTL_IVM: F3 L3_n200 – pairwise between replicates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3859" y="3300963"/>
            <a:ext cx="7560223" cy="161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032769"/>
            <a:ext cx="10515600" cy="22462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XQTL_IVM: F3 L3_n5000</a:t>
            </a: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0" y="6488668"/>
            <a:ext cx="4417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Fst scale of top plot is 1/10</a:t>
            </a:r>
            <a:r>
              <a:rPr lang="en-US" sz="18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parents</a:t>
            </a:r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7829" y="4946061"/>
            <a:ext cx="7576253" cy="161490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/>
        </p:nvSpPr>
        <p:spPr>
          <a:xfrm>
            <a:off x="7869661" y="3303599"/>
            <a:ext cx="6783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 II</a:t>
            </a:r>
            <a:endParaRPr/>
          </a:p>
        </p:txBody>
      </p:sp>
      <p:sp>
        <p:nvSpPr>
          <p:cNvPr id="177" name="Google Shape;177;p22"/>
          <p:cNvSpPr txBox="1"/>
          <p:nvPr/>
        </p:nvSpPr>
        <p:spPr>
          <a:xfrm>
            <a:off x="7869661" y="4962020"/>
            <a:ext cx="6944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 V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D0F5B-2470-F540-8AFF-9C2956B9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86146-421D-6F47-B46E-B9884117A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DB0C7-6C19-A940-8D95-0BC309D52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501" y="0"/>
            <a:ext cx="6676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20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XQTL_IVM: F2 AdultM_n40</a:t>
            </a:r>
            <a:endParaRPr/>
          </a:p>
        </p:txBody>
      </p:sp>
      <p:pic>
        <p:nvPicPr>
          <p:cNvPr id="183" name="Google Shape;18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666" y="1325563"/>
            <a:ext cx="10972800" cy="265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592666" y="3982415"/>
            <a:ext cx="11004534" cy="235065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/>
        </p:nvSpPr>
        <p:spPr>
          <a:xfrm>
            <a:off x="10617198" y="1393295"/>
            <a:ext cx="888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AdultM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10522622" y="4066959"/>
            <a:ext cx="9829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L3_5000</a:t>
            </a:r>
            <a:endParaRPr/>
          </a:p>
        </p:txBody>
      </p:sp>
      <p:sp>
        <p:nvSpPr>
          <p:cNvPr id="187" name="Google Shape;187;p23"/>
          <p:cNvSpPr txBox="1"/>
          <p:nvPr/>
        </p:nvSpPr>
        <p:spPr>
          <a:xfrm>
            <a:off x="0" y="6488668"/>
            <a:ext cx="38333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Fst scale of adults is double of L3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50E9E-B0D3-4347-960C-B784ACA3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B888F-AD32-0F4C-B78A-2FC4054D67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BA4B3E-C5B6-144A-95CF-EF0F69626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492" y="0"/>
            <a:ext cx="6617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87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/>
              <a:t>	Parent: UGA vs ISE L3_200</a:t>
            </a: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1" y="1825625"/>
            <a:ext cx="10515600" cy="226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93" name="Google Shape;19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912" y="1027906"/>
            <a:ext cx="10529888" cy="565079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XQTL_AdvancedIntercross: F4 L3_n200 - replicate 1</a:t>
            </a:r>
            <a:endParaRPr/>
          </a:p>
        </p:txBody>
      </p:sp>
      <p:sp>
        <p:nvSpPr>
          <p:cNvPr id="195" name="Google Shape;195;p24"/>
          <p:cNvSpPr txBox="1"/>
          <p:nvPr/>
        </p:nvSpPr>
        <p:spPr>
          <a:xfrm>
            <a:off x="4043363" y="1127006"/>
            <a:ext cx="20545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Control_pre_v_0.5X</a:t>
            </a:r>
            <a:endParaRPr/>
          </a:p>
        </p:txBody>
      </p:sp>
      <p:sp>
        <p:nvSpPr>
          <p:cNvPr id="196" name="Google Shape;196;p24"/>
          <p:cNvSpPr txBox="1"/>
          <p:nvPr/>
        </p:nvSpPr>
        <p:spPr>
          <a:xfrm>
            <a:off x="4097763" y="4001294"/>
            <a:ext cx="18798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Control_pre_v_2X</a:t>
            </a:r>
            <a:endParaRPr/>
          </a:p>
        </p:txBody>
      </p:sp>
      <p:sp>
        <p:nvSpPr>
          <p:cNvPr id="197" name="Google Shape;197;p24"/>
          <p:cNvSpPr txBox="1"/>
          <p:nvPr/>
        </p:nvSpPr>
        <p:spPr>
          <a:xfrm>
            <a:off x="9591726" y="1139225"/>
            <a:ext cx="17477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IVM_pre_v_0.5X</a:t>
            </a:r>
            <a:endParaRPr/>
          </a:p>
        </p:txBody>
      </p:sp>
      <p:sp>
        <p:nvSpPr>
          <p:cNvPr id="198" name="Google Shape;198;p24"/>
          <p:cNvSpPr txBox="1"/>
          <p:nvPr/>
        </p:nvSpPr>
        <p:spPr>
          <a:xfrm>
            <a:off x="9679089" y="4001294"/>
            <a:ext cx="15730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IVM_pre_v_2X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04" name="Google Shape;204;p25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XQTL_AdvancedIntercross: F4 L3_n200 - replicate 2</a:t>
            </a:r>
            <a:endParaRPr/>
          </a:p>
        </p:txBody>
      </p:sp>
      <p:pic>
        <p:nvPicPr>
          <p:cNvPr id="205" name="Google Shape;20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188018"/>
            <a:ext cx="10515600" cy="562655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/>
        </p:nvSpPr>
        <p:spPr>
          <a:xfrm>
            <a:off x="4043363" y="1245537"/>
            <a:ext cx="20545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Control_pre_v_0.5X</a:t>
            </a:r>
            <a:endParaRPr/>
          </a:p>
        </p:txBody>
      </p:sp>
      <p:sp>
        <p:nvSpPr>
          <p:cNvPr id="207" name="Google Shape;207;p25"/>
          <p:cNvSpPr txBox="1"/>
          <p:nvPr/>
        </p:nvSpPr>
        <p:spPr>
          <a:xfrm>
            <a:off x="4097763" y="4119825"/>
            <a:ext cx="18798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Control_pre_v_2X</a:t>
            </a:r>
            <a:endParaRPr/>
          </a:p>
        </p:txBody>
      </p:sp>
      <p:sp>
        <p:nvSpPr>
          <p:cNvPr id="208" name="Google Shape;208;p25"/>
          <p:cNvSpPr txBox="1"/>
          <p:nvPr/>
        </p:nvSpPr>
        <p:spPr>
          <a:xfrm>
            <a:off x="9591726" y="1257756"/>
            <a:ext cx="17477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IVM_pre_v_0.5X</a:t>
            </a:r>
            <a:endParaRPr/>
          </a:p>
        </p:txBody>
      </p:sp>
      <p:sp>
        <p:nvSpPr>
          <p:cNvPr id="209" name="Google Shape;209;p25"/>
          <p:cNvSpPr txBox="1"/>
          <p:nvPr/>
        </p:nvSpPr>
        <p:spPr>
          <a:xfrm>
            <a:off x="9679089" y="4119825"/>
            <a:ext cx="15730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IVM_pre_v_2X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15" name="Google Shape;215;p26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XQTL_AdvancedIntercross: F4 L3_n200 - replicate 3</a:t>
            </a:r>
            <a:endParaRPr/>
          </a:p>
        </p:txBody>
      </p:sp>
      <p:pic>
        <p:nvPicPr>
          <p:cNvPr id="216" name="Google Shape;21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018506"/>
            <a:ext cx="10677525" cy="571769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/>
          <p:nvPr/>
        </p:nvSpPr>
        <p:spPr>
          <a:xfrm>
            <a:off x="4060296" y="1093140"/>
            <a:ext cx="20545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Control_pre_v_0.5X</a:t>
            </a:r>
            <a:endParaRPr/>
          </a:p>
        </p:txBody>
      </p:sp>
      <p:sp>
        <p:nvSpPr>
          <p:cNvPr id="218" name="Google Shape;218;p26"/>
          <p:cNvSpPr txBox="1"/>
          <p:nvPr/>
        </p:nvSpPr>
        <p:spPr>
          <a:xfrm>
            <a:off x="4216294" y="3967428"/>
            <a:ext cx="18798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Control_pre_v_2X</a:t>
            </a:r>
            <a:endParaRPr/>
          </a:p>
        </p:txBody>
      </p:sp>
      <p:sp>
        <p:nvSpPr>
          <p:cNvPr id="219" name="Google Shape;219;p26"/>
          <p:cNvSpPr txBox="1"/>
          <p:nvPr/>
        </p:nvSpPr>
        <p:spPr>
          <a:xfrm>
            <a:off x="9710257" y="1105359"/>
            <a:ext cx="17477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IVM_pre_v_0.5X</a:t>
            </a:r>
            <a:endParaRPr/>
          </a:p>
        </p:txBody>
      </p:sp>
      <p:sp>
        <p:nvSpPr>
          <p:cNvPr id="220" name="Google Shape;220;p26"/>
          <p:cNvSpPr txBox="1"/>
          <p:nvPr/>
        </p:nvSpPr>
        <p:spPr>
          <a:xfrm>
            <a:off x="9797620" y="3967428"/>
            <a:ext cx="15730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IVM_pre_v_2X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226" name="Google Shape;22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7375" y="2146982"/>
            <a:ext cx="8686800" cy="4633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 rotWithShape="1">
          <a:blip r:embed="rId4">
            <a:alphaModFix/>
          </a:blip>
          <a:srcRect b="74813"/>
          <a:stretch/>
        </p:blipFill>
        <p:spPr>
          <a:xfrm>
            <a:off x="1957387" y="466428"/>
            <a:ext cx="8586787" cy="168207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/>
        </p:nvSpPr>
        <p:spPr>
          <a:xfrm>
            <a:off x="9542906" y="537868"/>
            <a:ext cx="9584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XQTL.R1</a:t>
            </a:r>
            <a:endParaRPr/>
          </a:p>
        </p:txBody>
      </p:sp>
      <p:sp>
        <p:nvSpPr>
          <p:cNvPr id="229" name="Google Shape;229;p27"/>
          <p:cNvSpPr txBox="1"/>
          <p:nvPr/>
        </p:nvSpPr>
        <p:spPr>
          <a:xfrm>
            <a:off x="9826125" y="2175193"/>
            <a:ext cx="6751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AI.R1</a:t>
            </a:r>
            <a:endParaRPr/>
          </a:p>
        </p:txBody>
      </p:sp>
      <p:sp>
        <p:nvSpPr>
          <p:cNvPr id="230" name="Google Shape;230;p27"/>
          <p:cNvSpPr txBox="1"/>
          <p:nvPr/>
        </p:nvSpPr>
        <p:spPr>
          <a:xfrm>
            <a:off x="9826124" y="3780051"/>
            <a:ext cx="6751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AI.R2</a:t>
            </a:r>
            <a:endParaRPr/>
          </a:p>
        </p:txBody>
      </p:sp>
      <p:sp>
        <p:nvSpPr>
          <p:cNvPr id="231" name="Google Shape;231;p27"/>
          <p:cNvSpPr txBox="1"/>
          <p:nvPr/>
        </p:nvSpPr>
        <p:spPr>
          <a:xfrm>
            <a:off x="9824287" y="5311540"/>
            <a:ext cx="6751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AI.R3</a:t>
            </a:r>
            <a:endParaRPr/>
          </a:p>
        </p:txBody>
      </p:sp>
      <p:cxnSp>
        <p:nvCxnSpPr>
          <p:cNvPr id="232" name="Google Shape;232;p27"/>
          <p:cNvCxnSpPr/>
          <p:nvPr/>
        </p:nvCxnSpPr>
        <p:spPr>
          <a:xfrm>
            <a:off x="3971925" y="537868"/>
            <a:ext cx="0" cy="24953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3" name="Google Shape;233;p27"/>
          <p:cNvCxnSpPr/>
          <p:nvPr/>
        </p:nvCxnSpPr>
        <p:spPr>
          <a:xfrm>
            <a:off x="2947458" y="2175193"/>
            <a:ext cx="0" cy="24953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4" name="Google Shape;234;p27"/>
          <p:cNvCxnSpPr/>
          <p:nvPr/>
        </p:nvCxnSpPr>
        <p:spPr>
          <a:xfrm>
            <a:off x="3947582" y="3715185"/>
            <a:ext cx="0" cy="24953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5" name="Google Shape;235;p27"/>
          <p:cNvCxnSpPr/>
          <p:nvPr/>
        </p:nvCxnSpPr>
        <p:spPr>
          <a:xfrm>
            <a:off x="6123516" y="5280542"/>
            <a:ext cx="0" cy="24953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6" name="Google Shape;236;p27"/>
          <p:cNvCxnSpPr/>
          <p:nvPr/>
        </p:nvCxnSpPr>
        <p:spPr>
          <a:xfrm>
            <a:off x="8248649" y="537868"/>
            <a:ext cx="0" cy="24953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7" name="Google Shape;237;p27"/>
          <p:cNvCxnSpPr/>
          <p:nvPr/>
        </p:nvCxnSpPr>
        <p:spPr>
          <a:xfrm>
            <a:off x="8875183" y="537868"/>
            <a:ext cx="0" cy="24953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8" name="Google Shape;238;p27"/>
          <p:cNvCxnSpPr/>
          <p:nvPr/>
        </p:nvCxnSpPr>
        <p:spPr>
          <a:xfrm>
            <a:off x="8621183" y="437029"/>
            <a:ext cx="0" cy="24953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87B912-525C-2045-B311-2E773948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9753"/>
            <a:ext cx="4332695" cy="44170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235735-423A-A04C-B31F-B14D0E82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95" y="729753"/>
            <a:ext cx="4365311" cy="4497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31F56-7DCF-D84A-8975-A723156B4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489" y="845423"/>
            <a:ext cx="4246212" cy="43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21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45" name="Google Shape;24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9774" y="4970197"/>
            <a:ext cx="2562225" cy="1850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475845"/>
            <a:ext cx="85344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8"/>
          <p:cNvSpPr txBox="1"/>
          <p:nvPr/>
        </p:nvSpPr>
        <p:spPr>
          <a:xfrm>
            <a:off x="-1" y="0"/>
            <a:ext cx="124444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XQTL_AIntercross: F4 L3_n200 – pairwise between pre v IVM2x replicates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4158-6B02-3C42-A255-0AD0759B6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D8741-B436-864F-BE4E-20E693367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D41B5-A144-2742-AB98-FD1B06F2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389" y="0"/>
            <a:ext cx="6667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72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5FE5F1-6C09-A849-8ADE-5B4A6B324D80}"/>
              </a:ext>
            </a:extLst>
          </p:cNvPr>
          <p:cNvCxnSpPr>
            <a:cxnSpLocks/>
          </p:cNvCxnSpPr>
          <p:nvPr/>
        </p:nvCxnSpPr>
        <p:spPr>
          <a:xfrm>
            <a:off x="2142308" y="4663440"/>
            <a:ext cx="73021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4A8A41D7-78A1-FF4C-9F46-910309E900B4}"/>
              </a:ext>
            </a:extLst>
          </p:cNvPr>
          <p:cNvSpPr/>
          <p:nvPr/>
        </p:nvSpPr>
        <p:spPr>
          <a:xfrm>
            <a:off x="2142308" y="1492649"/>
            <a:ext cx="7916091" cy="2879926"/>
          </a:xfrm>
          <a:custGeom>
            <a:avLst/>
            <a:gdLst>
              <a:gd name="connsiteX0" fmla="*/ 0 w 7916091"/>
              <a:gd name="connsiteY0" fmla="*/ 2690666 h 2879926"/>
              <a:gd name="connsiteX1" fmla="*/ 744583 w 7916091"/>
              <a:gd name="connsiteY1" fmla="*/ 2638415 h 2879926"/>
              <a:gd name="connsiteX2" fmla="*/ 2259874 w 7916091"/>
              <a:gd name="connsiteY2" fmla="*/ 1737078 h 2879926"/>
              <a:gd name="connsiteX3" fmla="*/ 2978331 w 7916091"/>
              <a:gd name="connsiteY3" fmla="*/ 365478 h 2879926"/>
              <a:gd name="connsiteX4" fmla="*/ 3605349 w 7916091"/>
              <a:gd name="connsiteY4" fmla="*/ 12781 h 2879926"/>
              <a:gd name="connsiteX5" fmla="*/ 4271554 w 7916091"/>
              <a:gd name="connsiteY5" fmla="*/ 692049 h 2879926"/>
              <a:gd name="connsiteX6" fmla="*/ 4598126 w 7916091"/>
              <a:gd name="connsiteY6" fmla="*/ 1710952 h 2879926"/>
              <a:gd name="connsiteX7" fmla="*/ 5826034 w 7916091"/>
              <a:gd name="connsiteY7" fmla="*/ 2625352 h 2879926"/>
              <a:gd name="connsiteX8" fmla="*/ 7315200 w 7916091"/>
              <a:gd name="connsiteY8" fmla="*/ 2873546 h 2879926"/>
              <a:gd name="connsiteX9" fmla="*/ 7916091 w 7916091"/>
              <a:gd name="connsiteY9" fmla="*/ 2782106 h 28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16091" h="2879926">
                <a:moveTo>
                  <a:pt x="0" y="2690666"/>
                </a:moveTo>
                <a:cubicBezTo>
                  <a:pt x="183968" y="2744006"/>
                  <a:pt x="367937" y="2797346"/>
                  <a:pt x="744583" y="2638415"/>
                </a:cubicBezTo>
                <a:cubicBezTo>
                  <a:pt x="1121229" y="2479484"/>
                  <a:pt x="1887583" y="2115901"/>
                  <a:pt x="2259874" y="1737078"/>
                </a:cubicBezTo>
                <a:cubicBezTo>
                  <a:pt x="2632165" y="1358255"/>
                  <a:pt x="2754085" y="652861"/>
                  <a:pt x="2978331" y="365478"/>
                </a:cubicBezTo>
                <a:cubicBezTo>
                  <a:pt x="3202577" y="78095"/>
                  <a:pt x="3389812" y="-41647"/>
                  <a:pt x="3605349" y="12781"/>
                </a:cubicBezTo>
                <a:cubicBezTo>
                  <a:pt x="3820886" y="67209"/>
                  <a:pt x="4106091" y="409021"/>
                  <a:pt x="4271554" y="692049"/>
                </a:cubicBezTo>
                <a:cubicBezTo>
                  <a:pt x="4437017" y="975077"/>
                  <a:pt x="4339046" y="1388735"/>
                  <a:pt x="4598126" y="1710952"/>
                </a:cubicBezTo>
                <a:cubicBezTo>
                  <a:pt x="4857206" y="2033169"/>
                  <a:pt x="5373188" y="2431586"/>
                  <a:pt x="5826034" y="2625352"/>
                </a:cubicBezTo>
                <a:cubicBezTo>
                  <a:pt x="6278880" y="2819118"/>
                  <a:pt x="6966857" y="2847420"/>
                  <a:pt x="7315200" y="2873546"/>
                </a:cubicBezTo>
                <a:cubicBezTo>
                  <a:pt x="7663543" y="2899672"/>
                  <a:pt x="7789817" y="2840889"/>
                  <a:pt x="7916091" y="278210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EF5A95-19EF-ED48-906F-C63801326669}"/>
              </a:ext>
            </a:extLst>
          </p:cNvPr>
          <p:cNvCxnSpPr>
            <a:cxnSpLocks/>
          </p:cNvCxnSpPr>
          <p:nvPr/>
        </p:nvCxnSpPr>
        <p:spPr>
          <a:xfrm flipV="1">
            <a:off x="5603966" y="1201783"/>
            <a:ext cx="0" cy="3461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847B832-9BD5-0C43-8F49-6A5C5974E436}"/>
              </a:ext>
            </a:extLst>
          </p:cNvPr>
          <p:cNvSpPr/>
          <p:nvPr/>
        </p:nvSpPr>
        <p:spPr>
          <a:xfrm>
            <a:off x="4559774" y="234514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PEAK_COORD (manually defined)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49BD37-5C81-7945-BDB3-57E658132994}"/>
              </a:ext>
            </a:extLst>
          </p:cNvPr>
          <p:cNvCxnSpPr/>
          <p:nvPr/>
        </p:nvCxnSpPr>
        <p:spPr>
          <a:xfrm flipV="1">
            <a:off x="2142308" y="744259"/>
            <a:ext cx="0" cy="3919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E0914B-7C10-EB45-85A1-24B05F641157}"/>
              </a:ext>
            </a:extLst>
          </p:cNvPr>
          <p:cNvSpPr txBox="1"/>
          <p:nvPr/>
        </p:nvSpPr>
        <p:spPr>
          <a:xfrm rot="16200000">
            <a:off x="1538169" y="2293865"/>
            <a:ext cx="45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Fst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C03819-FD60-5F43-B36B-FB0AA58CA3B3}"/>
              </a:ext>
            </a:extLst>
          </p:cNvPr>
          <p:cNvCxnSpPr/>
          <p:nvPr/>
        </p:nvCxnSpPr>
        <p:spPr>
          <a:xfrm>
            <a:off x="2142308" y="4140926"/>
            <a:ext cx="7916091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AA5D8CA-30EE-9749-9441-649D1B6B0A96}"/>
              </a:ext>
            </a:extLst>
          </p:cNvPr>
          <p:cNvSpPr/>
          <p:nvPr/>
        </p:nvSpPr>
        <p:spPr>
          <a:xfrm>
            <a:off x="8445008" y="3749625"/>
            <a:ext cx="3615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Genome-wide average </a:t>
            </a:r>
            <a:r>
              <a:rPr lang="en-GB" dirty="0" err="1">
                <a:solidFill>
                  <a:srgbClr val="000000"/>
                </a:solidFill>
                <a:latin typeface="Helvetica" pitchFamily="2" charset="0"/>
              </a:rPr>
              <a:t>Fst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 + 3SD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9E9FC4-5FBC-BB4B-8497-040A6DD915F8}"/>
              </a:ext>
            </a:extLst>
          </p:cNvPr>
          <p:cNvSpPr/>
          <p:nvPr/>
        </p:nvSpPr>
        <p:spPr>
          <a:xfrm>
            <a:off x="6466707" y="1307982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PEAK_FST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56AAB9-54E7-F242-9040-034366AC2CB3}"/>
              </a:ext>
            </a:extLst>
          </p:cNvPr>
          <p:cNvCxnSpPr>
            <a:cxnSpLocks/>
          </p:cNvCxnSpPr>
          <p:nvPr/>
        </p:nvCxnSpPr>
        <p:spPr>
          <a:xfrm flipH="1">
            <a:off x="5603965" y="1492649"/>
            <a:ext cx="86274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526A31-F545-824B-850D-B6DAC65BD4EA}"/>
              </a:ext>
            </a:extLst>
          </p:cNvPr>
          <p:cNvCxnSpPr>
            <a:cxnSpLocks/>
          </p:cNvCxnSpPr>
          <p:nvPr/>
        </p:nvCxnSpPr>
        <p:spPr>
          <a:xfrm flipH="1">
            <a:off x="4665027" y="2909120"/>
            <a:ext cx="180167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654146-AD6D-3148-B741-84D45E826AAC}"/>
              </a:ext>
            </a:extLst>
          </p:cNvPr>
          <p:cNvCxnSpPr>
            <a:cxnSpLocks/>
          </p:cNvCxnSpPr>
          <p:nvPr/>
        </p:nvCxnSpPr>
        <p:spPr>
          <a:xfrm flipV="1">
            <a:off x="4665027" y="2909121"/>
            <a:ext cx="0" cy="175431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A4CA3D5-2AB0-FA4D-AD5C-57157CCAEA93}"/>
              </a:ext>
            </a:extLst>
          </p:cNvPr>
          <p:cNvCxnSpPr>
            <a:cxnSpLocks/>
          </p:cNvCxnSpPr>
          <p:nvPr/>
        </p:nvCxnSpPr>
        <p:spPr>
          <a:xfrm flipV="1">
            <a:off x="6558147" y="2909121"/>
            <a:ext cx="0" cy="175431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40498F0-EE11-A442-AC4D-F982903B7254}"/>
              </a:ext>
            </a:extLst>
          </p:cNvPr>
          <p:cNvSpPr/>
          <p:nvPr/>
        </p:nvSpPr>
        <p:spPr>
          <a:xfrm>
            <a:off x="913583" y="5040540"/>
            <a:ext cx="2715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PEAK_START_COORD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368866-D66F-6F49-9CA0-272E4B620D6A}"/>
              </a:ext>
            </a:extLst>
          </p:cNvPr>
          <p:cNvSpPr/>
          <p:nvPr/>
        </p:nvSpPr>
        <p:spPr>
          <a:xfrm>
            <a:off x="7591057" y="5076712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PEAK_END_COORD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7EEA95-F23F-BC47-9E80-FD42E823EE27}"/>
              </a:ext>
            </a:extLst>
          </p:cNvPr>
          <p:cNvSpPr/>
          <p:nvPr/>
        </p:nvSpPr>
        <p:spPr>
          <a:xfrm>
            <a:off x="4294435" y="5477582"/>
            <a:ext cx="303382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PEAK_WINDOW_SIZE</a:t>
            </a:r>
          </a:p>
          <a:p>
            <a:r>
              <a:rPr lang="en-GB" sz="1000" dirty="0">
                <a:solidFill>
                  <a:srgbClr val="000000"/>
                </a:solidFill>
                <a:latin typeface="Helvetica" pitchFamily="2" charset="0"/>
              </a:rPr>
              <a:t>( PEAK_END_COORD - PEAK_START_COORD)  </a:t>
            </a:r>
          </a:p>
          <a:p>
            <a:endParaRPr lang="en-GB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E8E87E2-D89A-B74F-9D4C-99BBB3EA3F73}"/>
              </a:ext>
            </a:extLst>
          </p:cNvPr>
          <p:cNvSpPr/>
          <p:nvPr/>
        </p:nvSpPr>
        <p:spPr>
          <a:xfrm>
            <a:off x="2271391" y="2194298"/>
            <a:ext cx="2288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PEAK_START_FST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93A2AFC-663B-5646-87C5-4015208C82B8}"/>
              </a:ext>
            </a:extLst>
          </p:cNvPr>
          <p:cNvSpPr/>
          <p:nvPr/>
        </p:nvSpPr>
        <p:spPr>
          <a:xfrm>
            <a:off x="7519725" y="2090585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PEAK_END_FST</a:t>
            </a:r>
            <a:endParaRPr lang="en-US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C68689A-7AFE-0D4D-A05F-F5BB26C2B7F6}"/>
              </a:ext>
            </a:extLst>
          </p:cNvPr>
          <p:cNvCxnSpPr/>
          <p:nvPr/>
        </p:nvCxnSpPr>
        <p:spPr>
          <a:xfrm>
            <a:off x="4665027" y="5027242"/>
            <a:ext cx="189312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5562D59-A82E-D840-A6A2-27D78133D1E7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6558150" y="2459917"/>
            <a:ext cx="1951590" cy="4718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464B8B6-CF23-354F-AC3E-92C257B59755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3415583" y="2563630"/>
            <a:ext cx="1192791" cy="345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7E669A9-9692-294E-A42B-02BD33247B3D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3629198" y="4663440"/>
            <a:ext cx="1020585" cy="561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0981011-BE99-B44F-80F1-71260617503D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6570473" y="4707594"/>
            <a:ext cx="1020584" cy="5537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04DD237-91D7-7145-84C6-7B0F73D01699}"/>
              </a:ext>
            </a:extLst>
          </p:cNvPr>
          <p:cNvCxnSpPr>
            <a:cxnSpLocks/>
          </p:cNvCxnSpPr>
          <p:nvPr/>
        </p:nvCxnSpPr>
        <p:spPr>
          <a:xfrm flipH="1">
            <a:off x="5603965" y="603846"/>
            <a:ext cx="7623" cy="487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9DE5C2F-64B9-554E-BD90-B68EEB2EAAC6}"/>
              </a:ext>
            </a:extLst>
          </p:cNvPr>
          <p:cNvSpPr txBox="1"/>
          <p:nvPr/>
        </p:nvSpPr>
        <p:spPr>
          <a:xfrm>
            <a:off x="8943790" y="409576"/>
            <a:ext cx="35051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Halfway between peak max and genome-wide average </a:t>
            </a:r>
            <a:r>
              <a:rPr lang="en-US" dirty="0" err="1"/>
              <a:t>Fst</a:t>
            </a:r>
            <a:r>
              <a:rPr lang="en-US" dirty="0"/>
              <a:t> </a:t>
            </a:r>
          </a:p>
          <a:p>
            <a:r>
              <a:rPr lang="en-US" sz="1000" dirty="0"/>
              <a:t>([</a:t>
            </a:r>
            <a:r>
              <a:rPr lang="en-GB" sz="1000" dirty="0">
                <a:solidFill>
                  <a:srgbClr val="000000"/>
                </a:solidFill>
                <a:latin typeface="Helvetica" pitchFamily="2" charset="0"/>
              </a:rPr>
              <a:t>PEAK_FST + Genome-wide average </a:t>
            </a:r>
            <a:r>
              <a:rPr lang="en-GB" sz="1000" dirty="0" err="1">
                <a:solidFill>
                  <a:srgbClr val="000000"/>
                </a:solidFill>
                <a:latin typeface="Helvetica" pitchFamily="2" charset="0"/>
              </a:rPr>
              <a:t>Fst</a:t>
            </a:r>
            <a:r>
              <a:rPr lang="en-GB" sz="1000" dirty="0">
                <a:solidFill>
                  <a:srgbClr val="000000"/>
                </a:solidFill>
                <a:latin typeface="Helvetica" pitchFamily="2" charset="0"/>
              </a:rPr>
              <a:t>] /2 )</a:t>
            </a:r>
          </a:p>
          <a:p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C20A6A-4B29-F94C-A59C-0FA10F841ED6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5819556" y="948185"/>
            <a:ext cx="3124234" cy="19303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721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6F2EF-F25B-F840-B851-F26A702F8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BFDDF-0EB6-F34C-8B77-2A61818CB4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BED3A-7303-DC43-8259-90BCB5179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9" y="0"/>
            <a:ext cx="6676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30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0162" y="1571788"/>
            <a:ext cx="9825037" cy="528621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XQTL_control: F3 L3_n200</a:t>
            </a: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9277370" y="1661874"/>
            <a:ext cx="17970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XQTL_control_R1</a:t>
            </a:r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9277370" y="3394234"/>
            <a:ext cx="17970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XQTL_control_R2</a:t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9277370" y="5194326"/>
            <a:ext cx="17970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XQTL_control_R3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900B-89B6-B24F-9AD1-F5551B3EF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669A6-6101-4947-914C-838226B36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EFA35-975C-0944-8FFA-859122449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125" y="1345475"/>
            <a:ext cx="4251750" cy="4367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8A9A41-57CA-F445-97D5-EE3B1F129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6" y="1345654"/>
            <a:ext cx="4232367" cy="4366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437A97-8C9B-D448-8483-E6EBF4B18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254" y="1360977"/>
            <a:ext cx="4287610" cy="43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45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172414"/>
            <a:ext cx="10142438" cy="545698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XQTL_BZ: F3 L3_n200</a:t>
            </a:r>
            <a:endParaRPr/>
          </a:p>
        </p:txBody>
      </p:sp>
      <p:sp>
        <p:nvSpPr>
          <p:cNvPr id="110" name="Google Shape;110;p16"/>
          <p:cNvSpPr txBox="1"/>
          <p:nvPr/>
        </p:nvSpPr>
        <p:spPr>
          <a:xfrm>
            <a:off x="9359525" y="1231660"/>
            <a:ext cx="15364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XQTL_BZ_R1.1</a:t>
            </a: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9359525" y="2645883"/>
            <a:ext cx="15364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XQTL_BZ_R1.2</a:t>
            </a:r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9534252" y="4002963"/>
            <a:ext cx="13617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XQTL_BZ_R2</a:t>
            </a:r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9618919" y="5343735"/>
            <a:ext cx="13617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XQTL_BZ_R3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7DC70-4583-D04A-AD0B-F84C9ED27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2D4A1-99DB-0E41-BE9E-45C58ADB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82" y="39188"/>
            <a:ext cx="4042752" cy="4127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40DAF4-A160-3543-B43E-E02DD29FA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882" y="0"/>
            <a:ext cx="4119769" cy="420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6A20C4-86BE-2D4E-801E-634D2993A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089" y="1"/>
            <a:ext cx="4156462" cy="4206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171F7B-FFBA-0745-AFB5-09C0BE082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982" y="4492988"/>
            <a:ext cx="3986619" cy="405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4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9325" y="5337704"/>
            <a:ext cx="2105025" cy="152029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/>
          <p:nvPr/>
        </p:nvSpPr>
        <p:spPr>
          <a:xfrm>
            <a:off x="5905500" y="6311900"/>
            <a:ext cx="355282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#Rep1.1	Rep1.2	Rep2	Rep3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#V13	V27	V39	V49</a:t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0" y="6211669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hcontortus_chr1_Celeg_TT_arrow_pilon:7027492-7031447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825" y="1037788"/>
            <a:ext cx="9334500" cy="520664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XQTL_BZ: F3 L3_n200 – pairwise between replicates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</TotalTime>
  <Words>484</Words>
  <Application>Microsoft Macintosh PowerPoint</Application>
  <PresentationFormat>Widescreen</PresentationFormat>
  <Paragraphs>70</Paragraphs>
  <Slides>26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Helvetica</vt:lpstr>
      <vt:lpstr>Office Theme</vt:lpstr>
      <vt:lpstr>XQTL analyses - 181026</vt:lpstr>
      <vt:lpstr> Parent: UGA vs ISE L3_200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XQTL analyses - 181026</dc:title>
  <cp:lastModifiedBy>Stephen Doyle</cp:lastModifiedBy>
  <cp:revision>12</cp:revision>
  <dcterms:modified xsi:type="dcterms:W3CDTF">2020-05-12T07:58:57Z</dcterms:modified>
</cp:coreProperties>
</file>